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934F60-4760-084E-DAC6-DEC3D78333E5}" name="Yu Ouyang" initials="YO" userId="Yu Ouya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33" autoAdjust="0"/>
    <p:restoredTop sz="94660"/>
  </p:normalViewPr>
  <p:slideViewPr>
    <p:cSldViewPr snapToGrid="0">
      <p:cViewPr varScale="1">
        <p:scale>
          <a:sx n="83" d="100"/>
          <a:sy n="83" d="100"/>
        </p:scale>
        <p:origin x="379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16313" y="2641277"/>
            <a:ext cx="4369975" cy="5404475"/>
          </a:xfrm>
        </p:spPr>
        <p:txBody>
          <a:bodyPr>
            <a:normAutofit/>
          </a:bodyPr>
          <a:lstStyle>
            <a:lvl1pPr marL="0" indent="0">
              <a:buNone/>
              <a:defRPr sz="1100"/>
            </a:lvl1pPr>
            <a:lvl2pPr>
              <a:defRPr sz="1100"/>
            </a:lvl2pPr>
            <a:lvl3pPr>
              <a:defRPr sz="1100"/>
            </a:lvl3pPr>
            <a:lvl4pPr>
              <a:defRPr sz="1100"/>
            </a:lvl4pPr>
            <a:lvl5pPr>
              <a:defRPr sz="1100"/>
            </a:lvl5pPr>
          </a:lstStyle>
          <a:p>
            <a:pPr lvl="0"/>
            <a:r>
              <a:rPr lang="en-US" dirty="0"/>
              <a:t>Edit Master text styles</a:t>
            </a:r>
          </a:p>
          <a:p>
            <a:pPr lvl="1"/>
            <a:r>
              <a:rPr lang="en-US" dirty="0"/>
              <a:t>Second level</a:t>
            </a:r>
          </a:p>
        </p:txBody>
      </p:sp>
      <p:sp>
        <p:nvSpPr>
          <p:cNvPr id="7" name="Date Placeholder 6"/>
          <p:cNvSpPr>
            <a:spLocks noGrp="1"/>
          </p:cNvSpPr>
          <p:nvPr>
            <p:ph type="dt" sz="half" idx="10"/>
          </p:nvPr>
        </p:nvSpPr>
        <p:spPr/>
        <p:txBody>
          <a:bodyPr/>
          <a:lstStyle/>
          <a:p>
            <a:fld id="{77D0D1F6-CC09-4DEB-982E-04097B335D3F}" type="datetimeFigureOut">
              <a:rPr lang="en-US" smtClean="0"/>
              <a:t>4/16/2025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B0C4DE-806B-436F-BCEF-3C00B4D8F45C}" type="slidenum">
              <a:rPr lang="en-US" smtClean="0"/>
              <a:t>‹#›</a:t>
            </a:fld>
            <a:endParaRPr lang="en-US"/>
          </a:p>
        </p:txBody>
      </p:sp>
      <p:sp>
        <p:nvSpPr>
          <p:cNvPr id="33" name="Freeform 32"/>
          <p:cNvSpPr>
            <a:spLocks/>
          </p:cNvSpPr>
          <p:nvPr userDrawn="1"/>
        </p:nvSpPr>
        <p:spPr bwMode="auto">
          <a:xfrm>
            <a:off x="315" y="158659"/>
            <a:ext cx="6857370" cy="973408"/>
          </a:xfrm>
          <a:custGeom>
            <a:avLst/>
            <a:gdLst>
              <a:gd name="T0" fmla="+- 0 540 540"/>
              <a:gd name="T1" fmla="*/ T0 w 7344"/>
              <a:gd name="T2" fmla="+- 0 2916 752"/>
              <a:gd name="T3" fmla="*/ 2916 h 2164"/>
              <a:gd name="T4" fmla="+- 0 7884 540"/>
              <a:gd name="T5" fmla="*/ T4 w 7344"/>
              <a:gd name="T6" fmla="+- 0 2916 752"/>
              <a:gd name="T7" fmla="*/ 2916 h 2164"/>
              <a:gd name="T8" fmla="+- 0 7884 540"/>
              <a:gd name="T9" fmla="*/ T8 w 7344"/>
              <a:gd name="T10" fmla="+- 0 752 752"/>
              <a:gd name="T11" fmla="*/ 752 h 2164"/>
              <a:gd name="T12" fmla="+- 0 540 540"/>
              <a:gd name="T13" fmla="*/ T12 w 7344"/>
              <a:gd name="T14" fmla="+- 0 752 752"/>
              <a:gd name="T15" fmla="*/ 752 h 2164"/>
              <a:gd name="T16" fmla="+- 0 540 540"/>
              <a:gd name="T17" fmla="*/ T16 w 7344"/>
              <a:gd name="T18" fmla="+- 0 2916 752"/>
              <a:gd name="T19" fmla="*/ 2916 h 2164"/>
            </a:gdLst>
            <a:ahLst/>
            <a:cxnLst>
              <a:cxn ang="0">
                <a:pos x="T1" y="T3"/>
              </a:cxn>
              <a:cxn ang="0">
                <a:pos x="T5" y="T7"/>
              </a:cxn>
              <a:cxn ang="0">
                <a:pos x="T9" y="T11"/>
              </a:cxn>
              <a:cxn ang="0">
                <a:pos x="T13" y="T15"/>
              </a:cxn>
              <a:cxn ang="0">
                <a:pos x="T17" y="T19"/>
              </a:cxn>
            </a:cxnLst>
            <a:rect l="0" t="0" r="r" b="b"/>
            <a:pathLst>
              <a:path w="7344" h="2164">
                <a:moveTo>
                  <a:pt x="0" y="2164"/>
                </a:moveTo>
                <a:lnTo>
                  <a:pt x="7344" y="2164"/>
                </a:lnTo>
                <a:lnTo>
                  <a:pt x="7344" y="0"/>
                </a:lnTo>
                <a:lnTo>
                  <a:pt x="0" y="0"/>
                </a:lnTo>
                <a:lnTo>
                  <a:pt x="0" y="2164"/>
                </a:lnTo>
                <a:close/>
              </a:path>
            </a:pathLst>
          </a:custGeom>
          <a:solidFill>
            <a:srgbClr val="3E454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a:spcBef>
                <a:spcPts val="120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Group 9"/>
          <p:cNvGrpSpPr>
            <a:grpSpLocks/>
          </p:cNvGrpSpPr>
          <p:nvPr userDrawn="1"/>
        </p:nvGrpSpPr>
        <p:grpSpPr bwMode="auto">
          <a:xfrm>
            <a:off x="315" y="-265"/>
            <a:ext cx="6857370" cy="9151576"/>
            <a:chOff x="832" y="1041"/>
            <a:chExt cx="10564" cy="14281"/>
          </a:xfrm>
        </p:grpSpPr>
        <p:grpSp>
          <p:nvGrpSpPr>
            <p:cNvPr id="11" name="Group 10"/>
            <p:cNvGrpSpPr>
              <a:grpSpLocks/>
            </p:cNvGrpSpPr>
            <p:nvPr userDrawn="1"/>
          </p:nvGrpSpPr>
          <p:grpSpPr bwMode="auto">
            <a:xfrm>
              <a:off x="832" y="13813"/>
              <a:ext cx="10564" cy="1509"/>
              <a:chOff x="832" y="13813"/>
              <a:chExt cx="10564" cy="1509"/>
            </a:xfrm>
          </p:grpSpPr>
          <p:sp>
            <p:nvSpPr>
              <p:cNvPr id="32" name="Freeform 31"/>
              <p:cNvSpPr>
                <a:spLocks/>
              </p:cNvSpPr>
              <p:nvPr userDrawn="1"/>
            </p:nvSpPr>
            <p:spPr bwMode="auto">
              <a:xfrm>
                <a:off x="832" y="13813"/>
                <a:ext cx="10564" cy="1509"/>
              </a:xfrm>
              <a:custGeom>
                <a:avLst/>
                <a:gdLst>
                  <a:gd name="T0" fmla="+- 0 520 520"/>
                  <a:gd name="T1" fmla="*/ T0 w 7364"/>
                  <a:gd name="T2" fmla="+- 0 15320 13788"/>
                  <a:gd name="T3" fmla="*/ 15320 h 1532"/>
                  <a:gd name="T4" fmla="+- 0 7884 520"/>
                  <a:gd name="T5" fmla="*/ T4 w 7364"/>
                  <a:gd name="T6" fmla="+- 0 15320 13788"/>
                  <a:gd name="T7" fmla="*/ 15320 h 1532"/>
                  <a:gd name="T8" fmla="+- 0 7884 520"/>
                  <a:gd name="T9" fmla="*/ T8 w 7364"/>
                  <a:gd name="T10" fmla="+- 0 13788 13788"/>
                  <a:gd name="T11" fmla="*/ 13788 h 1532"/>
                  <a:gd name="T12" fmla="+- 0 520 520"/>
                  <a:gd name="T13" fmla="*/ T12 w 7364"/>
                  <a:gd name="T14" fmla="+- 0 13788 13788"/>
                  <a:gd name="T15" fmla="*/ 13788 h 1532"/>
                  <a:gd name="T16" fmla="+- 0 520 520"/>
                  <a:gd name="T17" fmla="*/ T16 w 7364"/>
                  <a:gd name="T18" fmla="+- 0 15320 13788"/>
                  <a:gd name="T19" fmla="*/ 15320 h 1532"/>
                </a:gdLst>
                <a:ahLst/>
                <a:cxnLst>
                  <a:cxn ang="0">
                    <a:pos x="T1" y="T3"/>
                  </a:cxn>
                  <a:cxn ang="0">
                    <a:pos x="T5" y="T7"/>
                  </a:cxn>
                  <a:cxn ang="0">
                    <a:pos x="T9" y="T11"/>
                  </a:cxn>
                  <a:cxn ang="0">
                    <a:pos x="T13" y="T15"/>
                  </a:cxn>
                  <a:cxn ang="0">
                    <a:pos x="T17" y="T19"/>
                  </a:cxn>
                </a:cxnLst>
                <a:rect l="0" t="0" r="r" b="b"/>
                <a:pathLst>
                  <a:path w="7364" h="1532">
                    <a:moveTo>
                      <a:pt x="0" y="1532"/>
                    </a:moveTo>
                    <a:lnTo>
                      <a:pt x="7364" y="1532"/>
                    </a:lnTo>
                    <a:lnTo>
                      <a:pt x="7364" y="0"/>
                    </a:lnTo>
                    <a:lnTo>
                      <a:pt x="0" y="0"/>
                    </a:lnTo>
                    <a:lnTo>
                      <a:pt x="0" y="1532"/>
                    </a:lnTo>
                    <a:close/>
                  </a:path>
                </a:pathLst>
              </a:custGeom>
              <a:solidFill>
                <a:srgbClr val="BCCFD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3175">
                  <a:lnSpc>
                    <a:spcPts val="1260"/>
                  </a:lnSpc>
                  <a:spcBef>
                    <a:spcPts val="0"/>
                  </a:spcBef>
                  <a:spcAft>
                    <a:spcPts val="0"/>
                  </a:spcAft>
                  <a:tabLst>
                    <a:tab pos="2628900" algn="l"/>
                  </a:tabLst>
                </a:pPr>
                <a:endParaRPr lang="en-US" sz="1100" baseline="-250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2" name="Group 11"/>
            <p:cNvGrpSpPr>
              <a:grpSpLocks/>
            </p:cNvGrpSpPr>
            <p:nvPr userDrawn="1"/>
          </p:nvGrpSpPr>
          <p:grpSpPr bwMode="auto">
            <a:xfrm>
              <a:off x="8147" y="1041"/>
              <a:ext cx="2919" cy="14279"/>
              <a:chOff x="8147" y="1041"/>
              <a:chExt cx="2919" cy="14279"/>
            </a:xfrm>
          </p:grpSpPr>
          <p:sp>
            <p:nvSpPr>
              <p:cNvPr id="31" name="Freeform 30"/>
              <p:cNvSpPr>
                <a:spLocks/>
              </p:cNvSpPr>
              <p:nvPr userDrawn="1"/>
            </p:nvSpPr>
            <p:spPr bwMode="auto">
              <a:xfrm>
                <a:off x="8147" y="1041"/>
                <a:ext cx="2919" cy="14279"/>
              </a:xfrm>
              <a:custGeom>
                <a:avLst/>
                <a:gdLst>
                  <a:gd name="T0" fmla="+- 0 7884 7884"/>
                  <a:gd name="T1" fmla="*/ T0 w 3624"/>
                  <a:gd name="T2" fmla="+- 0 15320 5434"/>
                  <a:gd name="T3" fmla="*/ 15320 h 9886"/>
                  <a:gd name="T4" fmla="+- 0 11508 7884"/>
                  <a:gd name="T5" fmla="*/ T4 w 3624"/>
                  <a:gd name="T6" fmla="+- 0 15320 5434"/>
                  <a:gd name="T7" fmla="*/ 15320 h 9886"/>
                  <a:gd name="T8" fmla="+- 0 11508 7884"/>
                  <a:gd name="T9" fmla="*/ T8 w 3624"/>
                  <a:gd name="T10" fmla="+- 0 5434 5434"/>
                  <a:gd name="T11" fmla="*/ 5434 h 9886"/>
                  <a:gd name="T12" fmla="+- 0 7884 7884"/>
                  <a:gd name="T13" fmla="*/ T12 w 3624"/>
                  <a:gd name="T14" fmla="+- 0 5434 5434"/>
                  <a:gd name="T15" fmla="*/ 5434 h 9886"/>
                  <a:gd name="T16" fmla="+- 0 7884 7884"/>
                  <a:gd name="T17" fmla="*/ T16 w 3624"/>
                  <a:gd name="T18" fmla="+- 0 15320 5434"/>
                  <a:gd name="T19" fmla="*/ 15320 h 9886"/>
                </a:gdLst>
                <a:ahLst/>
                <a:cxnLst>
                  <a:cxn ang="0">
                    <a:pos x="T1" y="T3"/>
                  </a:cxn>
                  <a:cxn ang="0">
                    <a:pos x="T5" y="T7"/>
                  </a:cxn>
                  <a:cxn ang="0">
                    <a:pos x="T9" y="T11"/>
                  </a:cxn>
                  <a:cxn ang="0">
                    <a:pos x="T13" y="T15"/>
                  </a:cxn>
                  <a:cxn ang="0">
                    <a:pos x="T17" y="T19"/>
                  </a:cxn>
                </a:cxnLst>
                <a:rect l="0" t="0" r="r" b="b"/>
                <a:pathLst>
                  <a:path w="3624" h="9886">
                    <a:moveTo>
                      <a:pt x="0" y="9886"/>
                    </a:moveTo>
                    <a:lnTo>
                      <a:pt x="3624" y="9886"/>
                    </a:lnTo>
                    <a:lnTo>
                      <a:pt x="3624" y="0"/>
                    </a:lnTo>
                    <a:lnTo>
                      <a:pt x="0" y="0"/>
                    </a:lnTo>
                    <a:lnTo>
                      <a:pt x="0" y="9886"/>
                    </a:lnTo>
                    <a:close/>
                  </a:path>
                </a:pathLst>
              </a:custGeom>
              <a:solidFill>
                <a:srgbClr val="CB521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25" name="Freeform 24"/>
            <p:cNvSpPr>
              <a:spLocks/>
            </p:cNvSpPr>
            <p:nvPr userDrawn="1"/>
          </p:nvSpPr>
          <p:spPr bwMode="auto">
            <a:xfrm>
              <a:off x="832" y="2963"/>
              <a:ext cx="10564" cy="1977"/>
            </a:xfrm>
            <a:custGeom>
              <a:avLst/>
              <a:gdLst>
                <a:gd name="T0" fmla="+- 0 510 510"/>
                <a:gd name="T1" fmla="*/ T0 w 11210"/>
                <a:gd name="T2" fmla="+- 0 5434 3074"/>
                <a:gd name="T3" fmla="*/ 5434 h 2360"/>
                <a:gd name="T4" fmla="+- 0 11720 510"/>
                <a:gd name="T5" fmla="*/ T4 w 11210"/>
                <a:gd name="T6" fmla="+- 0 5434 3074"/>
                <a:gd name="T7" fmla="*/ 5434 h 2360"/>
                <a:gd name="T8" fmla="+- 0 11720 510"/>
                <a:gd name="T9" fmla="*/ T8 w 11210"/>
                <a:gd name="T10" fmla="+- 0 3074 3074"/>
                <a:gd name="T11" fmla="*/ 3074 h 2360"/>
                <a:gd name="T12" fmla="+- 0 510 510"/>
                <a:gd name="T13" fmla="*/ T12 w 11210"/>
                <a:gd name="T14" fmla="+- 0 3074 3074"/>
                <a:gd name="T15" fmla="*/ 3074 h 2360"/>
                <a:gd name="T16" fmla="+- 0 510 510"/>
                <a:gd name="T17" fmla="*/ T16 w 11210"/>
                <a:gd name="T18" fmla="+- 0 5434 3074"/>
                <a:gd name="T19" fmla="*/ 5434 h 2360"/>
              </a:gdLst>
              <a:ahLst/>
              <a:cxnLst>
                <a:cxn ang="0">
                  <a:pos x="T1" y="T3"/>
                </a:cxn>
                <a:cxn ang="0">
                  <a:pos x="T5" y="T7"/>
                </a:cxn>
                <a:cxn ang="0">
                  <a:pos x="T9" y="T11"/>
                </a:cxn>
                <a:cxn ang="0">
                  <a:pos x="T13" y="T15"/>
                </a:cxn>
                <a:cxn ang="0">
                  <a:pos x="T17" y="T19"/>
                </a:cxn>
              </a:cxnLst>
              <a:rect l="0" t="0" r="r" b="b"/>
              <a:pathLst>
                <a:path w="11210" h="2360">
                  <a:moveTo>
                    <a:pt x="0" y="2360"/>
                  </a:moveTo>
                  <a:lnTo>
                    <a:pt x="11210" y="2360"/>
                  </a:lnTo>
                  <a:lnTo>
                    <a:pt x="11210" y="0"/>
                  </a:lnTo>
                  <a:lnTo>
                    <a:pt x="0" y="0"/>
                  </a:lnTo>
                  <a:lnTo>
                    <a:pt x="0" y="2360"/>
                  </a:lnTo>
                  <a:close/>
                </a:path>
              </a:pathLst>
            </a:custGeom>
            <a:solidFill>
              <a:srgbClr val="E0DCD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nvGrpSpPr>
            <p:cNvPr id="17" name="Group 16"/>
            <p:cNvGrpSpPr>
              <a:grpSpLocks/>
            </p:cNvGrpSpPr>
            <p:nvPr userDrawn="1"/>
          </p:nvGrpSpPr>
          <p:grpSpPr bwMode="auto">
            <a:xfrm>
              <a:off x="4544" y="12768"/>
              <a:ext cx="77" cy="282"/>
              <a:chOff x="4544" y="12768"/>
              <a:chExt cx="77" cy="282"/>
            </a:xfrm>
          </p:grpSpPr>
          <p:sp>
            <p:nvSpPr>
              <p:cNvPr id="24" name="Freeform 23"/>
              <p:cNvSpPr>
                <a:spLocks/>
              </p:cNvSpPr>
              <p:nvPr userDrawn="1"/>
            </p:nvSpPr>
            <p:spPr bwMode="auto">
              <a:xfrm>
                <a:off x="4544" y="12768"/>
                <a:ext cx="77" cy="282"/>
              </a:xfrm>
              <a:custGeom>
                <a:avLst/>
                <a:gdLst>
                  <a:gd name="T0" fmla="+- 0 4544 4544"/>
                  <a:gd name="T1" fmla="*/ T0 w 77"/>
                  <a:gd name="T2" fmla="+- 0 13050 12768"/>
                  <a:gd name="T3" fmla="*/ 13050 h 282"/>
                  <a:gd name="T4" fmla="+- 0 4620 4544"/>
                  <a:gd name="T5" fmla="*/ T4 w 77"/>
                  <a:gd name="T6" fmla="+- 0 12768 12768"/>
                  <a:gd name="T7" fmla="*/ 12768 h 282"/>
                </a:gdLst>
                <a:ahLst/>
                <a:cxnLst>
                  <a:cxn ang="0">
                    <a:pos x="T1" y="T3"/>
                  </a:cxn>
                  <a:cxn ang="0">
                    <a:pos x="T5" y="T7"/>
                  </a:cxn>
                </a:cxnLst>
                <a:rect l="0" t="0" r="r" b="b"/>
                <a:pathLst>
                  <a:path w="77" h="282">
                    <a:moveTo>
                      <a:pt x="0" y="282"/>
                    </a:moveTo>
                    <a:lnTo>
                      <a:pt x="76" y="0"/>
                    </a:lnTo>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grpSp>
        <p:grpSp>
          <p:nvGrpSpPr>
            <p:cNvPr id="18" name="Group 17"/>
            <p:cNvGrpSpPr>
              <a:grpSpLocks/>
            </p:cNvGrpSpPr>
            <p:nvPr userDrawn="1"/>
          </p:nvGrpSpPr>
          <p:grpSpPr bwMode="auto">
            <a:xfrm>
              <a:off x="4503" y="12768"/>
              <a:ext cx="183" cy="123"/>
              <a:chOff x="4503" y="12768"/>
              <a:chExt cx="183" cy="123"/>
            </a:xfrm>
          </p:grpSpPr>
          <p:sp>
            <p:nvSpPr>
              <p:cNvPr id="23" name="Freeform 22"/>
              <p:cNvSpPr>
                <a:spLocks/>
              </p:cNvSpPr>
              <p:nvPr userDrawn="1"/>
            </p:nvSpPr>
            <p:spPr bwMode="auto">
              <a:xfrm>
                <a:off x="4503" y="12768"/>
                <a:ext cx="183" cy="123"/>
              </a:xfrm>
              <a:custGeom>
                <a:avLst/>
                <a:gdLst>
                  <a:gd name="T0" fmla="+- 0 4503 4503"/>
                  <a:gd name="T1" fmla="*/ T0 w 183"/>
                  <a:gd name="T2" fmla="+- 0 12842 12768"/>
                  <a:gd name="T3" fmla="*/ 12842 h 123"/>
                  <a:gd name="T4" fmla="+- 0 4620 4503"/>
                  <a:gd name="T5" fmla="*/ T4 w 183"/>
                  <a:gd name="T6" fmla="+- 0 12768 12768"/>
                  <a:gd name="T7" fmla="*/ 12768 h 123"/>
                  <a:gd name="T8" fmla="+- 0 4685 4503"/>
                  <a:gd name="T9" fmla="*/ T8 w 183"/>
                  <a:gd name="T10" fmla="+- 0 12891 12768"/>
                  <a:gd name="T11" fmla="*/ 12891 h 123"/>
                </a:gdLst>
                <a:ahLst/>
                <a:cxnLst>
                  <a:cxn ang="0">
                    <a:pos x="T1" y="T3"/>
                  </a:cxn>
                  <a:cxn ang="0">
                    <a:pos x="T5" y="T7"/>
                  </a:cxn>
                  <a:cxn ang="0">
                    <a:pos x="T9" y="T11"/>
                  </a:cxn>
                </a:cxnLst>
                <a:rect l="0" t="0" r="r" b="b"/>
                <a:pathLst>
                  <a:path w="183" h="123">
                    <a:moveTo>
                      <a:pt x="0" y="74"/>
                    </a:moveTo>
                    <a:lnTo>
                      <a:pt x="117" y="0"/>
                    </a:lnTo>
                    <a:lnTo>
                      <a:pt x="182" y="123"/>
                    </a:lnTo>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grpSp>
        <p:grpSp>
          <p:nvGrpSpPr>
            <p:cNvPr id="19" name="Group 18"/>
            <p:cNvGrpSpPr>
              <a:grpSpLocks/>
            </p:cNvGrpSpPr>
            <p:nvPr userDrawn="1"/>
          </p:nvGrpSpPr>
          <p:grpSpPr bwMode="auto">
            <a:xfrm>
              <a:off x="6260" y="12842"/>
              <a:ext cx="77" cy="282"/>
              <a:chOff x="6260" y="12842"/>
              <a:chExt cx="77" cy="282"/>
            </a:xfrm>
          </p:grpSpPr>
          <p:sp>
            <p:nvSpPr>
              <p:cNvPr id="22" name="Freeform 21"/>
              <p:cNvSpPr>
                <a:spLocks/>
              </p:cNvSpPr>
              <p:nvPr userDrawn="1"/>
            </p:nvSpPr>
            <p:spPr bwMode="auto">
              <a:xfrm>
                <a:off x="6260" y="12842"/>
                <a:ext cx="77" cy="282"/>
              </a:xfrm>
              <a:custGeom>
                <a:avLst/>
                <a:gdLst>
                  <a:gd name="T0" fmla="+- 0 6260 6260"/>
                  <a:gd name="T1" fmla="*/ T0 w 77"/>
                  <a:gd name="T2" fmla="+- 0 13124 12842"/>
                  <a:gd name="T3" fmla="*/ 13124 h 282"/>
                  <a:gd name="T4" fmla="+- 0 6336 6260"/>
                  <a:gd name="T5" fmla="*/ T4 w 77"/>
                  <a:gd name="T6" fmla="+- 0 12842 12842"/>
                  <a:gd name="T7" fmla="*/ 12842 h 282"/>
                </a:gdLst>
                <a:ahLst/>
                <a:cxnLst>
                  <a:cxn ang="0">
                    <a:pos x="T1" y="T3"/>
                  </a:cxn>
                  <a:cxn ang="0">
                    <a:pos x="T5" y="T7"/>
                  </a:cxn>
                </a:cxnLst>
                <a:rect l="0" t="0" r="r" b="b"/>
                <a:pathLst>
                  <a:path w="77" h="282">
                    <a:moveTo>
                      <a:pt x="0" y="282"/>
                    </a:moveTo>
                    <a:lnTo>
                      <a:pt x="76" y="0"/>
                    </a:lnTo>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grpSp>
        <p:grpSp>
          <p:nvGrpSpPr>
            <p:cNvPr id="20" name="Group 19"/>
            <p:cNvGrpSpPr>
              <a:grpSpLocks/>
            </p:cNvGrpSpPr>
            <p:nvPr userDrawn="1"/>
          </p:nvGrpSpPr>
          <p:grpSpPr bwMode="auto">
            <a:xfrm>
              <a:off x="6219" y="12842"/>
              <a:ext cx="183" cy="123"/>
              <a:chOff x="6219" y="12842"/>
              <a:chExt cx="183" cy="123"/>
            </a:xfrm>
          </p:grpSpPr>
          <p:sp>
            <p:nvSpPr>
              <p:cNvPr id="21" name="Freeform 20"/>
              <p:cNvSpPr>
                <a:spLocks/>
              </p:cNvSpPr>
              <p:nvPr userDrawn="1"/>
            </p:nvSpPr>
            <p:spPr bwMode="auto">
              <a:xfrm>
                <a:off x="6219" y="12842"/>
                <a:ext cx="183" cy="123"/>
              </a:xfrm>
              <a:custGeom>
                <a:avLst/>
                <a:gdLst>
                  <a:gd name="T0" fmla="+- 0 6219 6219"/>
                  <a:gd name="T1" fmla="*/ T0 w 183"/>
                  <a:gd name="T2" fmla="+- 0 12915 12842"/>
                  <a:gd name="T3" fmla="*/ 12915 h 123"/>
                  <a:gd name="T4" fmla="+- 0 6336 6219"/>
                  <a:gd name="T5" fmla="*/ T4 w 183"/>
                  <a:gd name="T6" fmla="+- 0 12842 12842"/>
                  <a:gd name="T7" fmla="*/ 12842 h 123"/>
                  <a:gd name="T8" fmla="+- 0 6401 6219"/>
                  <a:gd name="T9" fmla="*/ T8 w 183"/>
                  <a:gd name="T10" fmla="+- 0 12965 12842"/>
                  <a:gd name="T11" fmla="*/ 12965 h 123"/>
                </a:gdLst>
                <a:ahLst/>
                <a:cxnLst>
                  <a:cxn ang="0">
                    <a:pos x="T1" y="T3"/>
                  </a:cxn>
                  <a:cxn ang="0">
                    <a:pos x="T5" y="T7"/>
                  </a:cxn>
                  <a:cxn ang="0">
                    <a:pos x="T9" y="T11"/>
                  </a:cxn>
                </a:cxnLst>
                <a:rect l="0" t="0" r="r" b="b"/>
                <a:pathLst>
                  <a:path w="183" h="123">
                    <a:moveTo>
                      <a:pt x="0" y="73"/>
                    </a:moveTo>
                    <a:lnTo>
                      <a:pt x="117" y="0"/>
                    </a:lnTo>
                    <a:lnTo>
                      <a:pt x="182" y="123"/>
                    </a:lnTo>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grpSp>
      </p:grpSp>
      <p:pic>
        <p:nvPicPr>
          <p:cNvPr id="36" name="Picture 3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01448" y="123856"/>
            <a:ext cx="1748344" cy="1008211"/>
          </a:xfrm>
          <a:prstGeom prst="rect">
            <a:avLst/>
          </a:prstGeom>
        </p:spPr>
      </p:pic>
      <p:sp>
        <p:nvSpPr>
          <p:cNvPr id="3" name="Text Placeholder 2"/>
          <p:cNvSpPr>
            <a:spLocks noGrp="1"/>
          </p:cNvSpPr>
          <p:nvPr>
            <p:ph type="body" idx="1"/>
          </p:nvPr>
        </p:nvSpPr>
        <p:spPr>
          <a:xfrm>
            <a:off x="216313" y="264621"/>
            <a:ext cx="4171332" cy="777431"/>
          </a:xfrm>
        </p:spPr>
        <p:txBody>
          <a:bodyPr anchor="t">
            <a:noAutofit/>
          </a:bodyPr>
          <a:lstStyle>
            <a:lvl1pPr marL="0" indent="0" algn="l">
              <a:buNone/>
              <a:defRPr sz="2400" b="1">
                <a:solidFill>
                  <a:schemeClr val="bg1"/>
                </a:solidFill>
                <a:latin typeface="Adobe Garamond Pro Bold" panose="02020702060506020403"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2" name="Title 1"/>
          <p:cNvSpPr>
            <a:spLocks noGrp="1"/>
          </p:cNvSpPr>
          <p:nvPr>
            <p:ph type="title"/>
          </p:nvPr>
        </p:nvSpPr>
        <p:spPr>
          <a:xfrm>
            <a:off x="216313" y="1290990"/>
            <a:ext cx="6427161" cy="1068751"/>
          </a:xfrm>
        </p:spPr>
        <p:txBody>
          <a:bodyPr anchor="t">
            <a:normAutofit/>
          </a:bodyPr>
          <a:lstStyle>
            <a:lvl1pPr algn="just">
              <a:defRPr sz="1100" b="1" baseline="0">
                <a:latin typeface="Calibri" panose="020F0502020204030204" pitchFamily="34" charset="0"/>
              </a:defRPr>
            </a:lvl1pPr>
          </a:lstStyle>
          <a:p>
            <a:r>
              <a:rPr lang="en-US" dirty="0"/>
              <a:t>Click to edit Master title style</a:t>
            </a:r>
          </a:p>
        </p:txBody>
      </p:sp>
      <p:sp>
        <p:nvSpPr>
          <p:cNvPr id="5" name="Text Placeholder 4"/>
          <p:cNvSpPr>
            <a:spLocks noGrp="1"/>
          </p:cNvSpPr>
          <p:nvPr>
            <p:ph type="body" sz="quarter" idx="3"/>
          </p:nvPr>
        </p:nvSpPr>
        <p:spPr>
          <a:xfrm>
            <a:off x="4883043" y="2597626"/>
            <a:ext cx="1666749" cy="6364343"/>
          </a:xfrm>
        </p:spPr>
        <p:txBody>
          <a:bodyPr anchor="t">
            <a:normAutofit/>
          </a:bodyPr>
          <a:lstStyle>
            <a:lvl1pPr marL="0" indent="0" algn="ctr">
              <a:buNone/>
              <a:defRPr sz="1200" b="1">
                <a:solidFill>
                  <a:schemeClr val="bg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a:p>
            <a:pPr lvl="0"/>
            <a:endParaRPr lang="en-US" dirty="0"/>
          </a:p>
        </p:txBody>
      </p:sp>
      <p:sp>
        <p:nvSpPr>
          <p:cNvPr id="6" name="Content Placeholder 5"/>
          <p:cNvSpPr>
            <a:spLocks noGrp="1"/>
          </p:cNvSpPr>
          <p:nvPr>
            <p:ph sz="quarter" idx="4"/>
          </p:nvPr>
        </p:nvSpPr>
        <p:spPr>
          <a:xfrm>
            <a:off x="216313" y="8281219"/>
            <a:ext cx="4369082" cy="803787"/>
          </a:xfrm>
        </p:spPr>
        <p:txBody>
          <a:bodyPr>
            <a:noAutofit/>
          </a:bodyPr>
          <a:lstStyle>
            <a:lvl1pPr marL="0" indent="0">
              <a:lnSpc>
                <a:spcPts val="1050"/>
              </a:lnSpc>
              <a:buNone/>
              <a:defRPr sz="1050"/>
            </a:lvl1pPr>
            <a:lvl2pPr marL="342900" indent="0">
              <a:buNone/>
              <a:defRPr sz="1050"/>
            </a:lvl2pPr>
            <a:lvl3pPr>
              <a:defRPr sz="1050"/>
            </a:lvl3pPr>
            <a:lvl4pPr>
              <a:defRPr sz="1050"/>
            </a:lvl4pPr>
            <a:lvl5pPr>
              <a:defRPr sz="1050"/>
            </a:lvl5pPr>
          </a:lstStyle>
          <a:p>
            <a:pPr lvl="0"/>
            <a:r>
              <a:rPr lang="en-US" dirty="0"/>
              <a:t>Edit Master text style</a:t>
            </a:r>
          </a:p>
          <a:p>
            <a:pPr lvl="0"/>
            <a:endParaRPr lang="en-US" dirty="0"/>
          </a:p>
        </p:txBody>
      </p:sp>
    </p:spTree>
    <p:extLst>
      <p:ext uri="{BB962C8B-B14F-4D97-AF65-F5344CB8AC3E}">
        <p14:creationId xmlns:p14="http://schemas.microsoft.com/office/powerpoint/2010/main" val="103113804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77D0D1F6-CC09-4DEB-982E-04097B335D3F}" type="datetimeFigureOut">
              <a:rPr lang="en-US" smtClean="0"/>
              <a:t>4/16/2025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CB0C4DE-806B-436F-BCEF-3C00B4D8F45C}" type="slidenum">
              <a:rPr lang="en-US" smtClean="0"/>
              <a:t>‹#›</a:t>
            </a:fld>
            <a:endParaRPr lang="en-US"/>
          </a:p>
        </p:txBody>
      </p:sp>
    </p:spTree>
    <p:extLst>
      <p:ext uri="{BB962C8B-B14F-4D97-AF65-F5344CB8AC3E}">
        <p14:creationId xmlns:p14="http://schemas.microsoft.com/office/powerpoint/2010/main" val="2138785560"/>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patents.google.com/patent/US20240065604A1/en" TargetMode="External"/><Relationship Id="rId7" Type="http://schemas.openxmlformats.org/officeDocument/2006/relationships/hyperlink" Target="https://www.biorxiv.org/content/10.1101/2021.09.20.460996v3" TargetMode="External"/><Relationship Id="rId2" Type="http://schemas.openxmlformats.org/officeDocument/2006/relationships/hyperlink" Target="mailto:Thao.N.Nguyen@uth.tmc.edu" TargetMode="External"/><Relationship Id="rId1" Type="http://schemas.openxmlformats.org/officeDocument/2006/relationships/slideLayout" Target="../slideLayouts/slideLayout1.xml"/><Relationship Id="rId6" Type="http://schemas.openxmlformats.org/officeDocument/2006/relationships/hyperlink" Target="https://patents.google.com/patent/AU2021372447A1/en" TargetMode="External"/><Relationship Id="rId5" Type="http://schemas.openxmlformats.org/officeDocument/2006/relationships/hyperlink" Target="https://patents.google.com/patent/CA3196206A1/en" TargetMode="External"/><Relationship Id="rId10" Type="http://schemas.openxmlformats.org/officeDocument/2006/relationships/image" Target="../media/image4.png"/><Relationship Id="rId4" Type="http://schemas.openxmlformats.org/officeDocument/2006/relationships/hyperlink" Target="https://patents.google.com/patent/EP4232138A4/en" TargetMode="External"/><Relationship Id="rId9"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377387"/>
            <a:ext cx="6857999" cy="1130346"/>
          </a:xfrm>
        </p:spPr>
        <p:txBody>
          <a:bodyPr anchor="ctr">
            <a:noAutofit/>
          </a:bodyPr>
          <a:lstStyle/>
          <a:p>
            <a:pPr algn="l">
              <a:buNone/>
            </a:pPr>
            <a:r>
              <a:rPr lang="en-US" sz="1200" b="0" i="0" dirty="0">
                <a:solidFill>
                  <a:srgbClr val="000000"/>
                </a:solidFill>
                <a:effectLst/>
                <a:latin typeface="Univers" panose="020B0503020202020204" pitchFamily="34" charset="0"/>
              </a:rPr>
              <a:t>UTHealth researchers developed a directional and scalable (DISC) electrode array, which achieved directional (stereo) measurements of local field potentials, resulting in</a:t>
            </a:r>
            <a:r>
              <a:rPr lang="en-US" sz="1200" b="1" i="0" dirty="0">
                <a:solidFill>
                  <a:srgbClr val="000000"/>
                </a:solidFill>
                <a:effectLst/>
                <a:latin typeface="Univers" panose="020B0503020202020204" pitchFamily="34" charset="0"/>
              </a:rPr>
              <a:t> up to 3x better signal amplitude, 1.6x higher</a:t>
            </a:r>
            <a:r>
              <a:rPr lang="en-US" sz="1200" b="0" i="0" dirty="0">
                <a:solidFill>
                  <a:srgbClr val="000000"/>
                </a:solidFill>
                <a:effectLst/>
                <a:latin typeface="Univers" panose="020B0503020202020204" pitchFamily="34" charset="0"/>
              </a:rPr>
              <a:t> </a:t>
            </a:r>
            <a:r>
              <a:rPr lang="en-US" sz="1200" b="1" i="0" dirty="0">
                <a:solidFill>
                  <a:srgbClr val="000000"/>
                </a:solidFill>
                <a:effectLst/>
                <a:latin typeface="Univers" panose="020B0503020202020204" pitchFamily="34" charset="0"/>
              </a:rPr>
              <a:t>signal-to-noise (SNR), and 98% decoding accuracy </a:t>
            </a:r>
            <a:r>
              <a:rPr lang="en-US" sz="1200" b="0" i="0" dirty="0">
                <a:solidFill>
                  <a:srgbClr val="000000"/>
                </a:solidFill>
                <a:effectLst/>
                <a:latin typeface="Univers" panose="020B0503020202020204" pitchFamily="34" charset="0"/>
              </a:rPr>
              <a:t>than the average testing results of a tetrode in over 450 stimulation recordings. This enables less noisy and more precise detection and localization of seizure or other brain activity, enhancing potential capability in epilepsy models and advanced decoding tasks. </a:t>
            </a:r>
            <a:br>
              <a:rPr lang="en-US" sz="1200" dirty="0">
                <a:latin typeface="Univers" panose="020B0503020202020204" pitchFamily="34" charset="0"/>
              </a:rPr>
            </a:br>
            <a:endParaRPr lang="en-US" sz="1200" dirty="0">
              <a:latin typeface="Univers" panose="020B0503020202020204" pitchFamily="34" charset="0"/>
            </a:endParaRPr>
          </a:p>
        </p:txBody>
      </p:sp>
      <p:sp>
        <p:nvSpPr>
          <p:cNvPr id="5" name="Text Placeholder 4"/>
          <p:cNvSpPr>
            <a:spLocks noGrp="1"/>
          </p:cNvSpPr>
          <p:nvPr>
            <p:ph type="body" idx="1"/>
          </p:nvPr>
        </p:nvSpPr>
        <p:spPr>
          <a:xfrm>
            <a:off x="0" y="231494"/>
            <a:ext cx="4744720" cy="911505"/>
          </a:xfrm>
        </p:spPr>
        <p:txBody>
          <a:bodyPr/>
          <a:lstStyle/>
          <a:p>
            <a:pPr algn="ctr"/>
            <a:r>
              <a:rPr lang="en-US" sz="2800" dirty="0"/>
              <a:t>Directional and Scalable (DISC) Electrode Array</a:t>
            </a:r>
          </a:p>
        </p:txBody>
      </p:sp>
      <p:sp>
        <p:nvSpPr>
          <p:cNvPr id="6" name="Content Placeholder 5"/>
          <p:cNvSpPr>
            <a:spLocks noGrp="1"/>
          </p:cNvSpPr>
          <p:nvPr>
            <p:ph sz="half" idx="2"/>
          </p:nvPr>
        </p:nvSpPr>
        <p:spPr>
          <a:xfrm>
            <a:off x="1" y="2507733"/>
            <a:ext cx="4724143" cy="5561896"/>
          </a:xfrm>
        </p:spPr>
        <p:txBody>
          <a:bodyPr>
            <a:noAutofit/>
          </a:bodyPr>
          <a:lstStyle/>
          <a:p>
            <a:pPr algn="just"/>
            <a:r>
              <a:rPr lang="en-US" sz="800" b="1" dirty="0">
                <a:latin typeface="Univers" panose="020B0503020202020204" pitchFamily="34" charset="0"/>
              </a:rPr>
              <a:t>Components: </a:t>
            </a:r>
            <a:r>
              <a:rPr lang="en-US" sz="800" dirty="0">
                <a:latin typeface="Univers" panose="020B0503020202020204" pitchFamily="34" charset="0"/>
              </a:rPr>
              <a:t>The array design proposed here is an improvement on the state-of-the-art electroencephalogram (</a:t>
            </a:r>
            <a:r>
              <a:rPr lang="en-US" sz="800" dirty="0" err="1">
                <a:latin typeface="Univers" panose="020B0503020202020204" pitchFamily="34" charset="0"/>
              </a:rPr>
              <a:t>sEEG</a:t>
            </a:r>
            <a:r>
              <a:rPr lang="en-US" sz="800" dirty="0">
                <a:latin typeface="Univers" panose="020B0503020202020204" pitchFamily="34" charset="0"/>
              </a:rPr>
              <a:t>) by enabling the recording of spatially distinct local field potentials (LFP). This is achieved by radially positioning of electrodes around the array using advanced manufacturing techniques. The device demonstrates superior performance in terms of signal-to-noise (SNR), directional sensitivity, and decoding accuracy compared to a ring electrode, and additionally provides clinicians with equivalent fidelity as the macroscale ring electrode by averaging a concentric set of electrodes. As another demonstration of its powerful and diverse montaging capability, linear arrays of electrodes on DISC have also demonstrated spatially distinct current source density analysis. </a:t>
            </a:r>
          </a:p>
          <a:p>
            <a:pPr algn="just"/>
            <a:r>
              <a:rPr lang="en-US" sz="800" b="1" dirty="0">
                <a:latin typeface="Univers" panose="020B0503020202020204" pitchFamily="34" charset="0"/>
              </a:rPr>
              <a:t>Significance and Impact: </a:t>
            </a:r>
            <a:r>
              <a:rPr lang="en-US" sz="800" dirty="0">
                <a:latin typeface="Univers" panose="020B0503020202020204" pitchFamily="34" charset="0"/>
              </a:rPr>
              <a:t>The tool developed in this invention is capable of high quality, multidirectional current source density (CSD) with mesoscale source separation and ring-equivalent recordings. The more generalizable design developed and prototyped here establishes the ability of microelectrodes fabricated on large substrates. DISC shows improved spatial diversity without the necessity of a large craniotomy as required in other devices such as </a:t>
            </a:r>
            <a:r>
              <a:rPr lang="en-US" sz="800" dirty="0" err="1">
                <a:latin typeface="Univers" panose="020B0503020202020204" pitchFamily="34" charset="0"/>
              </a:rPr>
              <a:t>ECoG</a:t>
            </a:r>
            <a:r>
              <a:rPr lang="en-US" sz="800" dirty="0">
                <a:latin typeface="Univers" panose="020B0503020202020204" pitchFamily="34" charset="0"/>
              </a:rPr>
              <a:t> arrays or microelectrode arrays such as the “Utah array”. Directionality and vertical span further improve decoding capability generating a greater diversity of signals that can be source separated and source localized. </a:t>
            </a:r>
          </a:p>
          <a:p>
            <a:pPr algn="just"/>
            <a:r>
              <a:rPr lang="en-US" sz="800" b="1" dirty="0">
                <a:latin typeface="Univers" panose="020B0503020202020204" pitchFamily="34" charset="0"/>
              </a:rPr>
              <a:t>Benefits/Technology Advantages:</a:t>
            </a:r>
          </a:p>
          <a:p>
            <a:pPr lvl="1"/>
            <a:r>
              <a:rPr lang="en-US" sz="800" b="0" i="1" dirty="0">
                <a:solidFill>
                  <a:srgbClr val="000000"/>
                </a:solidFill>
                <a:effectLst/>
                <a:latin typeface="Univers" panose="020B0503020202020204" pitchFamily="34" charset="0"/>
              </a:rPr>
              <a:t>In vivo </a:t>
            </a:r>
            <a:r>
              <a:rPr lang="en-US" sz="800" b="0" i="0" dirty="0">
                <a:solidFill>
                  <a:srgbClr val="000000"/>
                </a:solidFill>
                <a:effectLst/>
                <a:latin typeface="Univers" panose="020B0503020202020204" pitchFamily="34" charset="0"/>
              </a:rPr>
              <a:t>data in anesthetized rats and whiskers demonstrated that the LFP signals recorded by DISC are </a:t>
            </a:r>
            <a:r>
              <a:rPr lang="en-US" sz="800" b="1" i="0" dirty="0">
                <a:solidFill>
                  <a:srgbClr val="000000"/>
                </a:solidFill>
                <a:effectLst/>
                <a:latin typeface="Univers" panose="020B0503020202020204" pitchFamily="34" charset="0"/>
              </a:rPr>
              <a:t>~3x higher in mean amplitude and ~1.6x higher in SNR compared to tetrode readings</a:t>
            </a:r>
            <a:r>
              <a:rPr lang="en-US" sz="800" b="0" i="0" dirty="0">
                <a:solidFill>
                  <a:srgbClr val="000000"/>
                </a:solidFill>
                <a:effectLst/>
                <a:latin typeface="Univers" panose="020B0503020202020204" pitchFamily="34" charset="0"/>
              </a:rPr>
              <a:t>. These metrics are respectively </a:t>
            </a:r>
            <a:r>
              <a:rPr lang="en-US" sz="800" b="1" i="0" dirty="0">
                <a:solidFill>
                  <a:srgbClr val="000000"/>
                </a:solidFill>
                <a:effectLst/>
                <a:latin typeface="Univers" panose="020B0503020202020204" pitchFamily="34" charset="0"/>
              </a:rPr>
              <a:t>~2x higher and ~1.3x higher for virtual 0.4-mm ring</a:t>
            </a:r>
            <a:r>
              <a:rPr lang="en-US" sz="800" b="0" i="0" dirty="0">
                <a:solidFill>
                  <a:srgbClr val="000000"/>
                </a:solidFill>
                <a:effectLst/>
                <a:latin typeface="Univers" panose="020B0503020202020204" pitchFamily="34" charset="0"/>
              </a:rPr>
              <a:t>.</a:t>
            </a:r>
          </a:p>
          <a:p>
            <a:pPr lvl="1"/>
            <a:r>
              <a:rPr lang="en-US" sz="800" b="0" i="0" dirty="0">
                <a:solidFill>
                  <a:srgbClr val="000000"/>
                </a:solidFill>
                <a:effectLst/>
                <a:latin typeface="Univers" panose="020B0503020202020204" pitchFamily="34" charset="0"/>
              </a:rPr>
              <a:t>DISC yields </a:t>
            </a:r>
            <a:r>
              <a:rPr lang="en-US" sz="800" b="1" i="0" dirty="0">
                <a:solidFill>
                  <a:srgbClr val="000000"/>
                </a:solidFill>
                <a:effectLst/>
                <a:latin typeface="Univers" panose="020B0503020202020204" pitchFamily="34" charset="0"/>
              </a:rPr>
              <a:t>98% decoding accuracy</a:t>
            </a:r>
            <a:r>
              <a:rPr lang="en-US" sz="800" b="0" i="0" dirty="0">
                <a:solidFill>
                  <a:srgbClr val="000000"/>
                </a:solidFill>
                <a:effectLst/>
                <a:latin typeface="Univers" panose="020B0503020202020204" pitchFamily="34" charset="0"/>
              </a:rPr>
              <a:t> compared to tetrode (70.9%) and virtual 0.4mm macro (86.9%).</a:t>
            </a:r>
          </a:p>
          <a:p>
            <a:pPr lvl="1"/>
            <a:r>
              <a:rPr lang="en-US" sz="800" b="0" i="0" dirty="0">
                <a:solidFill>
                  <a:srgbClr val="000000"/>
                </a:solidFill>
                <a:effectLst/>
                <a:latin typeface="Univers" panose="020B0503020202020204" pitchFamily="34" charset="0"/>
              </a:rPr>
              <a:t>Interchangeability with stereo-EEG depth arrays to achieve state-of-the-art placement accuracy, efficacy, and safety for detection of focal seizure type ailments.</a:t>
            </a:r>
          </a:p>
          <a:p>
            <a:pPr lvl="1"/>
            <a:r>
              <a:rPr lang="en-US" sz="800" b="0" i="0" dirty="0">
                <a:solidFill>
                  <a:srgbClr val="000000"/>
                </a:solidFill>
                <a:effectLst/>
                <a:latin typeface="Univers" panose="020B0503020202020204" pitchFamily="34" charset="0"/>
              </a:rPr>
              <a:t>Offering greater scalability and directionality advantages over other devices such as linear microelectrodes.</a:t>
            </a:r>
          </a:p>
          <a:p>
            <a:pPr lvl="1"/>
            <a:r>
              <a:rPr lang="en-US" sz="800" b="0" i="0" dirty="0">
                <a:solidFill>
                  <a:srgbClr val="000000"/>
                </a:solidFill>
                <a:effectLst/>
                <a:latin typeface="Univers" panose="020B0503020202020204" pitchFamily="34" charset="0"/>
              </a:rPr>
              <a:t>Recordings with microscale, mesoscale, and macroscale resolutions simultaneously.</a:t>
            </a:r>
          </a:p>
          <a:p>
            <a:pPr algn="l"/>
            <a:r>
              <a:rPr lang="en-US" sz="800" b="1" i="0" dirty="0">
                <a:solidFill>
                  <a:srgbClr val="000000"/>
                </a:solidFill>
                <a:effectLst/>
                <a:latin typeface="Univers" panose="020B0503020202020204" pitchFamily="34" charset="0"/>
              </a:rPr>
              <a:t>Potential Applications: </a:t>
            </a:r>
            <a:r>
              <a:rPr lang="en-US" sz="800" b="0" i="0" dirty="0">
                <a:solidFill>
                  <a:srgbClr val="000000"/>
                </a:solidFill>
                <a:effectLst/>
                <a:latin typeface="Univers" panose="020B0503020202020204" pitchFamily="34" charset="0"/>
              </a:rPr>
              <a:t>Application areas such as epilepsy diagnosis and advanced decoding of brain signals, e.g., brain computer interfaces, could benefit significantly from this invention. It can provide better understanding of LFPs in complex networks by providing unique montaging abilities between one or more devices. The resulting network maps will identify disease biomarkers and high fidelity decoding of brain activity.</a:t>
            </a:r>
          </a:p>
          <a:p>
            <a:pPr algn="just"/>
            <a:endParaRPr lang="en-US" sz="600" dirty="0">
              <a:latin typeface="Univers" panose="020B0503020202020204" pitchFamily="34" charset="0"/>
            </a:endParaRPr>
          </a:p>
        </p:txBody>
      </p:sp>
      <p:sp>
        <p:nvSpPr>
          <p:cNvPr id="8" name="Content Placeholder 7"/>
          <p:cNvSpPr>
            <a:spLocks noGrp="1"/>
          </p:cNvSpPr>
          <p:nvPr>
            <p:ph sz="quarter" idx="4"/>
          </p:nvPr>
        </p:nvSpPr>
        <p:spPr>
          <a:xfrm>
            <a:off x="186817" y="8253454"/>
            <a:ext cx="4369082" cy="890546"/>
          </a:xfrm>
        </p:spPr>
        <p:txBody>
          <a:bodyPr/>
          <a:lstStyle/>
          <a:p>
            <a:pPr>
              <a:lnSpc>
                <a:spcPts val="1050"/>
              </a:lnSpc>
              <a:spcBef>
                <a:spcPts val="0"/>
              </a:spcBef>
            </a:pPr>
            <a:r>
              <a:rPr lang="en-US" sz="1000" b="1" dirty="0">
                <a:latin typeface="Univers" panose="020B0503020202020204" pitchFamily="34" charset="0"/>
              </a:rPr>
              <a:t>For more information, please contact: </a:t>
            </a:r>
          </a:p>
          <a:p>
            <a:pPr>
              <a:lnSpc>
                <a:spcPts val="1050"/>
              </a:lnSpc>
              <a:spcBef>
                <a:spcPts val="0"/>
              </a:spcBef>
            </a:pPr>
            <a:r>
              <a:rPr lang="en-US" sz="1000" dirty="0">
                <a:latin typeface="Univers" panose="020B0503020202020204" pitchFamily="34" charset="0"/>
              </a:rPr>
              <a:t>Thao N. Nguyen, Ph.D.</a:t>
            </a:r>
          </a:p>
          <a:p>
            <a:pPr>
              <a:lnSpc>
                <a:spcPts val="1050"/>
              </a:lnSpc>
              <a:spcBef>
                <a:spcPts val="0"/>
              </a:spcBef>
            </a:pPr>
            <a:r>
              <a:rPr lang="en-US" sz="1000" dirty="0">
                <a:latin typeface="Univers" panose="020B0503020202020204" pitchFamily="34" charset="0"/>
              </a:rPr>
              <a:t>The Office of Technology Management </a:t>
            </a:r>
          </a:p>
          <a:p>
            <a:pPr>
              <a:lnSpc>
                <a:spcPts val="1050"/>
              </a:lnSpc>
              <a:spcBef>
                <a:spcPts val="0"/>
              </a:spcBef>
            </a:pPr>
            <a:r>
              <a:rPr lang="en-US" sz="1000" dirty="0">
                <a:latin typeface="Univers" panose="020B0503020202020204" pitchFamily="34" charset="0"/>
              </a:rPr>
              <a:t>P: (713)-500-3377</a:t>
            </a:r>
          </a:p>
          <a:p>
            <a:pPr>
              <a:lnSpc>
                <a:spcPts val="1050"/>
              </a:lnSpc>
              <a:spcBef>
                <a:spcPts val="0"/>
              </a:spcBef>
            </a:pPr>
            <a:r>
              <a:rPr lang="en-US" sz="1000" dirty="0">
                <a:latin typeface="Univers" panose="020B0503020202020204" pitchFamily="34" charset="0"/>
                <a:hlinkClick r:id="rId2"/>
              </a:rPr>
              <a:t>Thao.N.Nguyen@uth.tmc.edu</a:t>
            </a:r>
            <a:r>
              <a:rPr lang="en-US" sz="1000" dirty="0">
                <a:latin typeface="Univers" panose="020B0503020202020204" pitchFamily="34" charset="0"/>
              </a:rPr>
              <a:t>  </a:t>
            </a:r>
          </a:p>
        </p:txBody>
      </p:sp>
      <p:sp>
        <p:nvSpPr>
          <p:cNvPr id="11" name="Text Placeholder 10">
            <a:extLst>
              <a:ext uri="{FF2B5EF4-FFF2-40B4-BE49-F238E27FC236}">
                <a16:creationId xmlns:a16="http://schemas.microsoft.com/office/drawing/2014/main" id="{8AD334BC-E934-016F-067A-C2E2487AD1E6}"/>
              </a:ext>
            </a:extLst>
          </p:cNvPr>
          <p:cNvSpPr txBox="1">
            <a:spLocks noGrp="1"/>
          </p:cNvSpPr>
          <p:nvPr>
            <p:ph type="body" sz="quarter" idx="3"/>
          </p:nvPr>
        </p:nvSpPr>
        <p:spPr>
          <a:xfrm>
            <a:off x="4752819" y="2548676"/>
            <a:ext cx="1878759" cy="2929520"/>
          </a:xfrm>
          <a:prstGeom prst="rect">
            <a:avLst/>
          </a:prstGeom>
          <a:noFill/>
        </p:spPr>
        <p:txBody>
          <a:bodyPr wrap="square" rtlCol="0">
            <a:spAutoFit/>
          </a:bodyPr>
          <a:lstStyle/>
          <a:p>
            <a:pPr algn="ctr"/>
            <a:r>
              <a:rPr lang="en-US" sz="850" b="1" u="sng" dirty="0">
                <a:solidFill>
                  <a:schemeClr val="bg1"/>
                </a:solidFill>
                <a:latin typeface="Univers" panose="020B0503020202020204" pitchFamily="34" charset="0"/>
              </a:rPr>
              <a:t>IP Status:</a:t>
            </a:r>
          </a:p>
          <a:p>
            <a:pPr algn="l">
              <a:buFont typeface="Arial" panose="020B0604020202020204" pitchFamily="34" charset="0"/>
              <a:buChar char="•"/>
            </a:pPr>
            <a:r>
              <a:rPr lang="en-US" sz="850" b="0" i="0" dirty="0">
                <a:effectLst/>
                <a:latin typeface="Univers" panose="020B0503020202020204" pitchFamily="34" charset="0"/>
              </a:rPr>
              <a:t>US Patent Pending </a:t>
            </a:r>
            <a:r>
              <a:rPr lang="en-US" sz="850" b="1" i="0" dirty="0">
                <a:effectLst/>
                <a:latin typeface="Univers" panose="020B0503020202020204" pitchFamily="34" charset="0"/>
                <a:hlinkClick r:id="rId3">
                  <a:extLst>
                    <a:ext uri="{A12FA001-AC4F-418D-AE19-62706E023703}">
                      <ahyp:hlinkClr xmlns:ahyp="http://schemas.microsoft.com/office/drawing/2018/hyperlinkcolor" val="tx"/>
                    </a:ext>
                  </a:extLst>
                </a:hlinkClick>
              </a:rPr>
              <a:t>18/250,532</a:t>
            </a:r>
            <a:endParaRPr lang="en-US" sz="850" b="0" i="0" dirty="0">
              <a:effectLst/>
              <a:latin typeface="Univers" panose="020B0503020202020204" pitchFamily="34" charset="0"/>
            </a:endParaRPr>
          </a:p>
          <a:p>
            <a:pPr algn="l">
              <a:buFont typeface="Arial" panose="020B0604020202020204" pitchFamily="34" charset="0"/>
              <a:buChar char="•"/>
            </a:pPr>
            <a:r>
              <a:rPr lang="en-US" sz="850" b="0" i="0" dirty="0">
                <a:effectLst/>
                <a:latin typeface="Univers" panose="020B0503020202020204" pitchFamily="34" charset="0"/>
              </a:rPr>
              <a:t>EP Patent Pending</a:t>
            </a:r>
            <a:r>
              <a:rPr lang="en-US" sz="850" b="1" i="0" dirty="0">
                <a:effectLst/>
                <a:latin typeface="Univers" panose="020B0503020202020204" pitchFamily="34" charset="0"/>
              </a:rPr>
              <a:t> </a:t>
            </a:r>
            <a:r>
              <a:rPr lang="en-US" sz="850" b="1" i="0" dirty="0">
                <a:effectLst/>
                <a:latin typeface="Univers" panose="020B0503020202020204" pitchFamily="34" charset="0"/>
                <a:hlinkClick r:id="rId4">
                  <a:extLst>
                    <a:ext uri="{A12FA001-AC4F-418D-AE19-62706E023703}">
                      <ahyp:hlinkClr xmlns:ahyp="http://schemas.microsoft.com/office/drawing/2018/hyperlinkcolor" val="tx"/>
                    </a:ext>
                  </a:extLst>
                </a:hlinkClick>
              </a:rPr>
              <a:t>EP21887345.3</a:t>
            </a:r>
            <a:endParaRPr lang="en-US" sz="850" b="0" i="0" dirty="0">
              <a:effectLst/>
              <a:latin typeface="Univers" panose="020B0503020202020204" pitchFamily="34" charset="0"/>
            </a:endParaRPr>
          </a:p>
          <a:p>
            <a:pPr algn="l">
              <a:buFont typeface="Arial" panose="020B0604020202020204" pitchFamily="34" charset="0"/>
              <a:buChar char="•"/>
            </a:pPr>
            <a:r>
              <a:rPr lang="en-US" sz="850" b="0" i="0" dirty="0">
                <a:effectLst/>
                <a:latin typeface="Univers" panose="020B0503020202020204" pitchFamily="34" charset="0"/>
              </a:rPr>
              <a:t>CA Patent Pending </a:t>
            </a:r>
            <a:r>
              <a:rPr lang="en-US" sz="850" b="1" i="0" dirty="0">
                <a:effectLst/>
                <a:latin typeface="Univers" panose="020B0503020202020204" pitchFamily="34" charset="0"/>
                <a:hlinkClick r:id="rId5">
                  <a:extLst>
                    <a:ext uri="{A12FA001-AC4F-418D-AE19-62706E023703}">
                      <ahyp:hlinkClr xmlns:ahyp="http://schemas.microsoft.com/office/drawing/2018/hyperlinkcolor" val="tx"/>
                    </a:ext>
                  </a:extLst>
                </a:hlinkClick>
              </a:rPr>
              <a:t>CA3,196,206</a:t>
            </a:r>
            <a:endParaRPr lang="en-US" sz="850" b="0" i="0" dirty="0">
              <a:effectLst/>
              <a:latin typeface="Univers" panose="020B0503020202020204" pitchFamily="34" charset="0"/>
            </a:endParaRPr>
          </a:p>
          <a:p>
            <a:pPr algn="l">
              <a:buFont typeface="Arial" panose="020B0604020202020204" pitchFamily="34" charset="0"/>
              <a:buChar char="•"/>
            </a:pPr>
            <a:r>
              <a:rPr lang="en-US" sz="850" b="0" i="0" dirty="0">
                <a:effectLst/>
                <a:latin typeface="Univers" panose="020B0503020202020204" pitchFamily="34" charset="0"/>
              </a:rPr>
              <a:t>AU Patent Pending </a:t>
            </a:r>
            <a:r>
              <a:rPr lang="en-US" sz="850" b="1" i="0" dirty="0">
                <a:effectLst/>
                <a:latin typeface="Univers" panose="020B0503020202020204" pitchFamily="34" charset="0"/>
                <a:hlinkClick r:id="rId6">
                  <a:extLst>
                    <a:ext uri="{A12FA001-AC4F-418D-AE19-62706E023703}">
                      <ahyp:hlinkClr xmlns:ahyp="http://schemas.microsoft.com/office/drawing/2018/hyperlinkcolor" val="tx"/>
                    </a:ext>
                  </a:extLst>
                </a:hlinkClick>
              </a:rPr>
              <a:t>AU2021372447</a:t>
            </a:r>
            <a:endParaRPr lang="en-US" sz="850" b="0" i="0" dirty="0">
              <a:effectLst/>
              <a:latin typeface="Univers" panose="020B0503020202020204" pitchFamily="34" charset="0"/>
            </a:endParaRPr>
          </a:p>
          <a:p>
            <a:pPr algn="l"/>
            <a:r>
              <a:rPr lang="en-US" sz="850" b="0" i="0" dirty="0">
                <a:effectLst/>
                <a:latin typeface="Univers" panose="020B0503020202020204" pitchFamily="34" charset="0"/>
              </a:rPr>
              <a:t>Available for licensing in the US, Europe, Canada, and Australia, exclusive or non-exclusive</a:t>
            </a:r>
          </a:p>
          <a:p>
            <a:pPr algn="l"/>
            <a:r>
              <a:rPr lang="en-US" sz="850" b="1" dirty="0">
                <a:latin typeface="Univers" panose="020B0503020202020204" pitchFamily="34" charset="0"/>
              </a:rPr>
              <a:t>Stage of Development: </a:t>
            </a:r>
            <a:r>
              <a:rPr lang="en-US" sz="850" b="0" dirty="0">
                <a:latin typeface="Univers" panose="020B0503020202020204" pitchFamily="34" charset="0"/>
              </a:rPr>
              <a:t>Prototype</a:t>
            </a:r>
          </a:p>
          <a:p>
            <a:pPr algn="l"/>
            <a:r>
              <a:rPr lang="en-US" sz="850" b="1" dirty="0">
                <a:effectLst/>
                <a:latin typeface="Univers" panose="020B0503020202020204" pitchFamily="34" charset="0"/>
              </a:rPr>
              <a:t>Relevant Publications: </a:t>
            </a:r>
            <a:r>
              <a:rPr lang="en-US" sz="850" b="0" i="1" dirty="0">
                <a:effectLst/>
                <a:latin typeface="Univers" panose="020B0503020202020204" pitchFamily="34" charset="0"/>
              </a:rPr>
              <a:t>“Sensing Local Field Potentials with a Directional and Scalable Depth Array: the DISC electrode array”</a:t>
            </a:r>
            <a:r>
              <a:rPr lang="en-US" sz="850" b="0" i="0" dirty="0">
                <a:effectLst/>
                <a:latin typeface="Univers" panose="020B0503020202020204" pitchFamily="34" charset="0"/>
              </a:rPr>
              <a:t>; </a:t>
            </a:r>
            <a:r>
              <a:rPr lang="en-US" sz="850" b="0" i="0" dirty="0" err="1">
                <a:effectLst/>
                <a:latin typeface="Univers" panose="020B0503020202020204" pitchFamily="34" charset="0"/>
              </a:rPr>
              <a:t>doi</a:t>
            </a:r>
            <a:r>
              <a:rPr lang="en-US" sz="850" b="0" i="0" dirty="0">
                <a:effectLst/>
                <a:latin typeface="Univers" panose="020B0503020202020204" pitchFamily="34" charset="0"/>
              </a:rPr>
              <a:t>: </a:t>
            </a:r>
            <a:r>
              <a:rPr lang="en-US" sz="850" b="0" i="0" dirty="0">
                <a:effectLst/>
                <a:latin typeface="Univers" panose="020B0503020202020204" pitchFamily="34" charset="0"/>
                <a:hlinkClick r:id="rId7"/>
              </a:rPr>
              <a:t>10.1101/2021.09.20.460996</a:t>
            </a:r>
            <a:endParaRPr lang="en-US" sz="850" dirty="0">
              <a:latin typeface="Univers" panose="020B0503020202020204" pitchFamily="34" charset="0"/>
            </a:endParaRPr>
          </a:p>
        </p:txBody>
      </p:sp>
      <p:sp>
        <p:nvSpPr>
          <p:cNvPr id="15" name="TextBox 14">
            <a:extLst>
              <a:ext uri="{FF2B5EF4-FFF2-40B4-BE49-F238E27FC236}">
                <a16:creationId xmlns:a16="http://schemas.microsoft.com/office/drawing/2014/main" id="{D39A32F9-29A1-FC6C-201E-0ED0A9BAAD73}"/>
              </a:ext>
            </a:extLst>
          </p:cNvPr>
          <p:cNvSpPr txBox="1"/>
          <p:nvPr/>
        </p:nvSpPr>
        <p:spPr>
          <a:xfrm>
            <a:off x="4743718" y="6889626"/>
            <a:ext cx="1878759" cy="707886"/>
          </a:xfrm>
          <a:prstGeom prst="rect">
            <a:avLst/>
          </a:prstGeom>
          <a:noFill/>
        </p:spPr>
        <p:txBody>
          <a:bodyPr wrap="square" rtlCol="0">
            <a:spAutoFit/>
          </a:bodyPr>
          <a:lstStyle/>
          <a:p>
            <a:pPr algn="ctr"/>
            <a:r>
              <a:rPr lang="nl-NL" sz="800" b="1" i="0" dirty="0">
                <a:solidFill>
                  <a:schemeClr val="bg1"/>
                </a:solidFill>
                <a:effectLst/>
                <a:latin typeface="Univers" panose="020B0503020202020204" pitchFamily="34" charset="0"/>
              </a:rPr>
              <a:t>Nitin Tandon, MD </a:t>
            </a:r>
          </a:p>
          <a:p>
            <a:pPr algn="ctr"/>
            <a:r>
              <a:rPr lang="nl-NL" sz="800" dirty="0">
                <a:solidFill>
                  <a:schemeClr val="bg1"/>
                </a:solidFill>
                <a:latin typeface="Univers" panose="020B0503020202020204" pitchFamily="34" charset="0"/>
              </a:rPr>
              <a:t>VP, Strategy and Development, Neurosciences and Professor of Neurosurgery,</a:t>
            </a:r>
            <a:endParaRPr lang="en-US" sz="800" i="0" dirty="0">
              <a:solidFill>
                <a:schemeClr val="bg1"/>
              </a:solidFill>
              <a:effectLst/>
              <a:latin typeface="Univers" panose="020B0503020202020204" pitchFamily="34" charset="0"/>
            </a:endParaRPr>
          </a:p>
          <a:p>
            <a:pPr algn="ctr"/>
            <a:r>
              <a:rPr lang="en-US" sz="800" i="0" dirty="0">
                <a:solidFill>
                  <a:schemeClr val="bg1"/>
                </a:solidFill>
                <a:effectLst/>
                <a:latin typeface="Univers" panose="020B0503020202020204" pitchFamily="34" charset="0"/>
              </a:rPr>
              <a:t>UTHealth Houston</a:t>
            </a:r>
            <a:endParaRPr lang="en-US" sz="800" b="1" i="0" dirty="0">
              <a:solidFill>
                <a:srgbClr val="383737"/>
              </a:solidFill>
              <a:effectLst/>
              <a:latin typeface="Univers" panose="020B0503020202020204" pitchFamily="34" charset="0"/>
            </a:endParaRPr>
          </a:p>
        </p:txBody>
      </p:sp>
      <p:sp>
        <p:nvSpPr>
          <p:cNvPr id="16" name="TextBox 15">
            <a:extLst>
              <a:ext uri="{FF2B5EF4-FFF2-40B4-BE49-F238E27FC236}">
                <a16:creationId xmlns:a16="http://schemas.microsoft.com/office/drawing/2014/main" id="{57D81BA2-07FA-8F3C-A33F-B4DE6E587CD6}"/>
              </a:ext>
            </a:extLst>
          </p:cNvPr>
          <p:cNvSpPr txBox="1"/>
          <p:nvPr/>
        </p:nvSpPr>
        <p:spPr>
          <a:xfrm>
            <a:off x="4760071" y="8534851"/>
            <a:ext cx="1846055" cy="461665"/>
          </a:xfrm>
          <a:prstGeom prst="rect">
            <a:avLst/>
          </a:prstGeom>
          <a:noFill/>
        </p:spPr>
        <p:txBody>
          <a:bodyPr wrap="square" rtlCol="0">
            <a:spAutoFit/>
          </a:bodyPr>
          <a:lstStyle/>
          <a:p>
            <a:pPr algn="ctr"/>
            <a:r>
              <a:rPr lang="en-US" sz="800" b="1" i="0" dirty="0">
                <a:solidFill>
                  <a:schemeClr val="bg1"/>
                </a:solidFill>
                <a:effectLst/>
                <a:latin typeface="Univers" panose="020B0503020202020204" pitchFamily="34" charset="0"/>
              </a:rPr>
              <a:t>John P. Seymour, PhD</a:t>
            </a:r>
          </a:p>
          <a:p>
            <a:pPr algn="ctr"/>
            <a:r>
              <a:rPr lang="en-US" sz="800" i="0" dirty="0">
                <a:solidFill>
                  <a:schemeClr val="bg1"/>
                </a:solidFill>
                <a:effectLst/>
                <a:latin typeface="Univers" panose="020B0503020202020204" pitchFamily="34" charset="0"/>
              </a:rPr>
              <a:t>Associate Professor in Neurosurgery, UTHealth Houston</a:t>
            </a:r>
            <a:endParaRPr lang="en-US" sz="800" dirty="0">
              <a:solidFill>
                <a:schemeClr val="bg1"/>
              </a:solidFill>
              <a:latin typeface="Univers" panose="020B0503020202020204" pitchFamily="34" charset="0"/>
            </a:endParaRPr>
          </a:p>
        </p:txBody>
      </p:sp>
      <p:sp>
        <p:nvSpPr>
          <p:cNvPr id="17" name="TextBox 16">
            <a:extLst>
              <a:ext uri="{FF2B5EF4-FFF2-40B4-BE49-F238E27FC236}">
                <a16:creationId xmlns:a16="http://schemas.microsoft.com/office/drawing/2014/main" id="{1B4809F8-0003-BD84-AD72-C7B9B31E31F2}"/>
              </a:ext>
            </a:extLst>
          </p:cNvPr>
          <p:cNvSpPr txBox="1"/>
          <p:nvPr/>
        </p:nvSpPr>
        <p:spPr>
          <a:xfrm>
            <a:off x="4734613" y="5621328"/>
            <a:ext cx="1896965" cy="246221"/>
          </a:xfrm>
          <a:prstGeom prst="rect">
            <a:avLst/>
          </a:prstGeom>
          <a:noFill/>
        </p:spPr>
        <p:txBody>
          <a:bodyPr wrap="square" rtlCol="0">
            <a:spAutoFit/>
          </a:bodyPr>
          <a:lstStyle/>
          <a:p>
            <a:pPr algn="ctr"/>
            <a:r>
              <a:rPr lang="en-US" sz="1000" b="1" u="sng" dirty="0">
                <a:solidFill>
                  <a:schemeClr val="bg1"/>
                </a:solidFill>
                <a:latin typeface="Univers" panose="020B0503020202020204" pitchFamily="34" charset="0"/>
              </a:rPr>
              <a:t>Inventors</a:t>
            </a:r>
            <a:endParaRPr lang="en-US" sz="1000" b="1" dirty="0">
              <a:solidFill>
                <a:schemeClr val="bg1"/>
              </a:solidFill>
              <a:latin typeface="Univers" panose="020B0503020202020204" pitchFamily="34" charset="0"/>
            </a:endParaRPr>
          </a:p>
        </p:txBody>
      </p:sp>
      <p:pic>
        <p:nvPicPr>
          <p:cNvPr id="1026" name="Picture 2">
            <a:extLst>
              <a:ext uri="{FF2B5EF4-FFF2-40B4-BE49-F238E27FC236}">
                <a16:creationId xmlns:a16="http://schemas.microsoft.com/office/drawing/2014/main" id="{E40F72E8-F2B8-F733-93B5-206955BB8BE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14089" y="7619129"/>
            <a:ext cx="750093" cy="8976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itin Tandon, MD">
            <a:extLst>
              <a:ext uri="{FF2B5EF4-FFF2-40B4-BE49-F238E27FC236}">
                <a16:creationId xmlns:a16="http://schemas.microsoft.com/office/drawing/2014/main" id="{336F5435-D5C4-30DF-0C30-1333523C2B3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93490" y="5893993"/>
            <a:ext cx="779213" cy="97401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a:extLst>
              <a:ext uri="{FF2B5EF4-FFF2-40B4-BE49-F238E27FC236}">
                <a16:creationId xmlns:a16="http://schemas.microsoft.com/office/drawing/2014/main" id="{6173A0E0-2669-E8F7-A64B-5A65DECF7D2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60445" y="7054771"/>
            <a:ext cx="2603254" cy="1041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2059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6920</TotalTime>
  <Words>641</Words>
  <Application>Microsoft Office PowerPoint</Application>
  <PresentationFormat>Letter Paper (8.5x11 in)</PresentationFormat>
  <Paragraphs>30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Adobe Garamond Pro Bold</vt:lpstr>
      <vt:lpstr>Arial</vt:lpstr>
      <vt:lpstr>Calibri</vt:lpstr>
      <vt:lpstr>Calibri Light</vt:lpstr>
      <vt:lpstr>Univers</vt:lpstr>
      <vt:lpstr>Office Theme</vt:lpstr>
      <vt:lpstr>UTHealth researchers developed a directional and scalable (DISC) electrode array, which achieved directional (stereo) measurements of local field potentials, resulting in up to 3x better signal amplitude, 1.6x higher signal-to-noise (SNR), and 98% decoding accuracy than the average testing results of a tetrode in over 450 stimulation recordings. This enables less noisy and more precise detection and localization of seizure or other brain activity, enhancing potential capability in epilepsy models and advanced decoding tasks.  </vt:lpstr>
    </vt:vector>
  </TitlesOfParts>
  <Company>UTHealth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Flynn, Christine</dc:creator>
  <cp:lastModifiedBy>Nguyen, Thao N</cp:lastModifiedBy>
  <cp:revision>419</cp:revision>
  <cp:lastPrinted>2023-10-06T15:02:10Z</cp:lastPrinted>
  <dcterms:created xsi:type="dcterms:W3CDTF">2017-11-30T19:38:22Z</dcterms:created>
  <dcterms:modified xsi:type="dcterms:W3CDTF">2025-04-16T14:42:56Z</dcterms:modified>
</cp:coreProperties>
</file>